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Codec Pro" charset="1" panose="00000500000000000000"/>
      <p:regular r:id="rId13"/>
    </p:embeddedFont>
    <p:embeddedFont>
      <p:font typeface="League Spartan" charset="1" panose="00000800000000000000"/>
      <p:regular r:id="rId14"/>
    </p:embeddedFont>
    <p:embeddedFont>
      <p:font typeface="Codec Pro Bold" charset="1" panose="000006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8.jpe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45650" y="2813374"/>
            <a:ext cx="7875378" cy="8104361"/>
          </a:xfrm>
          <a:custGeom>
            <a:avLst/>
            <a:gdLst/>
            <a:ahLst/>
            <a:cxnLst/>
            <a:rect r="r" b="b" t="t" l="l"/>
            <a:pathLst>
              <a:path h="8104361" w="7875378">
                <a:moveTo>
                  <a:pt x="0" y="0"/>
                </a:moveTo>
                <a:lnTo>
                  <a:pt x="7875378" y="0"/>
                </a:lnTo>
                <a:lnTo>
                  <a:pt x="7875378" y="8104361"/>
                </a:lnTo>
                <a:lnTo>
                  <a:pt x="0" y="8104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67430" y="-221276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92039" y="1049535"/>
            <a:ext cx="6015053" cy="8187931"/>
            <a:chOff x="0" y="0"/>
            <a:chExt cx="914358" cy="12446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4358" cy="1244660"/>
            </a:xfrm>
            <a:custGeom>
              <a:avLst/>
              <a:gdLst/>
              <a:ahLst/>
              <a:cxnLst/>
              <a:rect r="r" b="b" t="t" l="l"/>
              <a:pathLst>
                <a:path h="1244660" w="914358">
                  <a:moveTo>
                    <a:pt x="0" y="0"/>
                  </a:moveTo>
                  <a:lnTo>
                    <a:pt x="914358" y="0"/>
                  </a:lnTo>
                  <a:lnTo>
                    <a:pt x="914358" y="1244660"/>
                  </a:lnTo>
                  <a:lnTo>
                    <a:pt x="0" y="1244660"/>
                  </a:lnTo>
                  <a:close/>
                </a:path>
              </a:pathLst>
            </a:custGeom>
            <a:blipFill>
              <a:blip r:embed="rId6"/>
              <a:stretch>
                <a:fillRect l="-4822" t="0" r="-3130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297562" y="7460143"/>
            <a:ext cx="9814108" cy="1249068"/>
            <a:chOff x="0" y="0"/>
            <a:chExt cx="13085478" cy="16654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85478" cy="1665424"/>
            </a:xfrm>
            <a:custGeom>
              <a:avLst/>
              <a:gdLst/>
              <a:ahLst/>
              <a:cxnLst/>
              <a:rect r="r" b="b" t="t" l="l"/>
              <a:pathLst>
                <a:path h="1665424" w="13085478">
                  <a:moveTo>
                    <a:pt x="0" y="0"/>
                  </a:moveTo>
                  <a:lnTo>
                    <a:pt x="13085478" y="0"/>
                  </a:lnTo>
                  <a:lnTo>
                    <a:pt x="13085478" y="1665424"/>
                  </a:lnTo>
                  <a:lnTo>
                    <a:pt x="0" y="1665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05291" y="164466"/>
              <a:ext cx="12626843" cy="1074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8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Equipe détection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691255" y="1432828"/>
            <a:ext cx="10307852" cy="5432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33"/>
              </a:lnSpc>
              <a:spcBef>
                <a:spcPct val="0"/>
              </a:spcBef>
            </a:pPr>
            <a:r>
              <a:rPr lang="en-US" sz="7738">
                <a:solidFill>
                  <a:srgbClr val="0223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LISTE D’APPEL PAR DÉTECTEUR BLUETOOTH LOW ENERGY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77B6">
                <a:alpha val="100000"/>
              </a:srgbClr>
            </a:gs>
            <a:gs pos="100000">
              <a:srgbClr val="050B3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89113" y="-1764625"/>
            <a:ext cx="6856917" cy="6507838"/>
          </a:xfrm>
          <a:custGeom>
            <a:avLst/>
            <a:gdLst/>
            <a:ahLst/>
            <a:cxnLst/>
            <a:rect r="r" b="b" t="t" l="l"/>
            <a:pathLst>
              <a:path h="6507838" w="6856917">
                <a:moveTo>
                  <a:pt x="0" y="0"/>
                </a:moveTo>
                <a:lnTo>
                  <a:pt x="6856917" y="0"/>
                </a:lnTo>
                <a:lnTo>
                  <a:pt x="6856917" y="6507837"/>
                </a:lnTo>
                <a:lnTo>
                  <a:pt x="0" y="6507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6496" y="1489293"/>
            <a:ext cx="7443754" cy="7308413"/>
          </a:xfrm>
          <a:custGeom>
            <a:avLst/>
            <a:gdLst/>
            <a:ahLst/>
            <a:cxnLst/>
            <a:rect r="r" b="b" t="t" l="l"/>
            <a:pathLst>
              <a:path h="7308413" w="7443754">
                <a:moveTo>
                  <a:pt x="0" y="0"/>
                </a:moveTo>
                <a:lnTo>
                  <a:pt x="7443755" y="0"/>
                </a:lnTo>
                <a:lnTo>
                  <a:pt x="7443755" y="7308414"/>
                </a:lnTo>
                <a:lnTo>
                  <a:pt x="0" y="7308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41010" y="5276264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21970" y="4023949"/>
            <a:ext cx="7875378" cy="8104361"/>
          </a:xfrm>
          <a:custGeom>
            <a:avLst/>
            <a:gdLst/>
            <a:ahLst/>
            <a:cxnLst/>
            <a:rect r="r" b="b" t="t" l="l"/>
            <a:pathLst>
              <a:path h="8104361" w="7875378">
                <a:moveTo>
                  <a:pt x="0" y="0"/>
                </a:moveTo>
                <a:lnTo>
                  <a:pt x="7875378" y="0"/>
                </a:lnTo>
                <a:lnTo>
                  <a:pt x="7875378" y="8104361"/>
                </a:lnTo>
                <a:lnTo>
                  <a:pt x="0" y="81043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94488" y="2260192"/>
            <a:ext cx="6693044" cy="5022683"/>
          </a:xfrm>
          <a:custGeom>
            <a:avLst/>
            <a:gdLst/>
            <a:ahLst/>
            <a:cxnLst/>
            <a:rect r="r" b="b" t="t" l="l"/>
            <a:pathLst>
              <a:path h="5022683" w="6693044">
                <a:moveTo>
                  <a:pt x="0" y="0"/>
                </a:moveTo>
                <a:lnTo>
                  <a:pt x="6693044" y="0"/>
                </a:lnTo>
                <a:lnTo>
                  <a:pt x="6693044" y="5022683"/>
                </a:lnTo>
                <a:lnTo>
                  <a:pt x="0" y="50226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47727" y="1355943"/>
            <a:ext cx="9407796" cy="116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7"/>
              </a:lnSpc>
              <a:spcBef>
                <a:spcPct val="0"/>
              </a:spcBef>
            </a:pPr>
            <a:r>
              <a:rPr lang="en-US" sz="684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Objectifs spécifiques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69159" y="3822103"/>
            <a:ext cx="7367428" cy="3460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8"/>
              </a:lnSpc>
            </a:pPr>
            <a:r>
              <a:rPr lang="en-US" sz="32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✔ Détection précise des étudiants via badges BLE</a:t>
            </a:r>
          </a:p>
          <a:p>
            <a:pPr algn="l">
              <a:lnSpc>
                <a:spcPts val="4548"/>
              </a:lnSpc>
            </a:pPr>
            <a:r>
              <a:rPr lang="en-US" sz="32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✔ Identification unique (UUID, MAC, Major, Minor)</a:t>
            </a:r>
          </a:p>
          <a:p>
            <a:pPr algn="l">
              <a:lnSpc>
                <a:spcPts val="4548"/>
              </a:lnSpc>
            </a:pPr>
            <a:r>
              <a:rPr lang="en-US" sz="32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✔ Transmission des données en temps réel via Wi-Fi &amp; MQTT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94478" y="-90851"/>
            <a:ext cx="6172200" cy="4114800"/>
          </a:xfrm>
          <a:custGeom>
            <a:avLst/>
            <a:gdLst/>
            <a:ahLst/>
            <a:cxnLst/>
            <a:rect r="r" b="b" t="t" l="l"/>
            <a:pathLst>
              <a:path h="4114800" w="6172200">
                <a:moveTo>
                  <a:pt x="0" y="0"/>
                </a:moveTo>
                <a:lnTo>
                  <a:pt x="6172200" y="0"/>
                </a:lnTo>
                <a:lnTo>
                  <a:pt x="6172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81154" y="-299319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9" y="0"/>
                </a:lnTo>
                <a:lnTo>
                  <a:pt x="6775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22270" y="7118605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5"/>
                </a:lnTo>
                <a:lnTo>
                  <a:pt x="0" y="9310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44869" y="9102688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935820" y="1682966"/>
            <a:ext cx="6352180" cy="6530334"/>
            <a:chOff x="0" y="0"/>
            <a:chExt cx="8469574" cy="8707112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1608508"/>
              <a:ext cx="3587560" cy="7098603"/>
              <a:chOff x="0" y="0"/>
              <a:chExt cx="2620010" cy="518414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58351" t="0" r="-58351" b="0"/>
                </a:stretch>
              </a:blip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3176681" y="0"/>
              <a:ext cx="5292893" cy="5292893"/>
            </a:xfrm>
            <a:custGeom>
              <a:avLst/>
              <a:gdLst/>
              <a:ahLst/>
              <a:cxnLst/>
              <a:rect r="r" b="b" t="t" l="l"/>
              <a:pathLst>
                <a:path h="5292893" w="5292893">
                  <a:moveTo>
                    <a:pt x="0" y="0"/>
                  </a:moveTo>
                  <a:lnTo>
                    <a:pt x="5292893" y="0"/>
                  </a:lnTo>
                  <a:lnTo>
                    <a:pt x="5292893" y="5292893"/>
                  </a:lnTo>
                  <a:lnTo>
                    <a:pt x="0" y="5292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686793" y="4614045"/>
              <a:ext cx="3248466" cy="4093067"/>
            </a:xfrm>
            <a:custGeom>
              <a:avLst/>
              <a:gdLst/>
              <a:ahLst/>
              <a:cxnLst/>
              <a:rect r="r" b="b" t="t" l="l"/>
              <a:pathLst>
                <a:path h="4093067" w="3248466">
                  <a:moveTo>
                    <a:pt x="0" y="0"/>
                  </a:moveTo>
                  <a:lnTo>
                    <a:pt x="3248465" y="0"/>
                  </a:lnTo>
                  <a:lnTo>
                    <a:pt x="3248465" y="4093067"/>
                  </a:lnTo>
                  <a:lnTo>
                    <a:pt x="0" y="4093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881678" y="1585337"/>
            <a:ext cx="8769193" cy="112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7"/>
              </a:lnSpc>
            </a:pPr>
            <a:r>
              <a:rPr lang="en-US" sz="8537">
                <a:solidFill>
                  <a:srgbClr val="0223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Matériel utilisé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95828" y="2975664"/>
            <a:ext cx="8140894" cy="5175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8"/>
              </a:lnSpc>
            </a:pPr>
            <a:r>
              <a:rPr lang="en-US" sz="32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🔹 6 cartes ESP32:</a:t>
            </a:r>
          </a:p>
          <a:p>
            <a:pPr algn="l" marL="701488" indent="-350744" lvl="1">
              <a:lnSpc>
                <a:spcPts val="4548"/>
              </a:lnSpc>
              <a:buFont typeface="Arial"/>
              <a:buChar char="•"/>
            </a:pPr>
            <a:r>
              <a:rPr lang="en-US" sz="32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Deux ESP32 - Portes : Scans BLE en continu pour détecter les badges</a:t>
            </a:r>
          </a:p>
          <a:p>
            <a:pPr algn="l" marL="701488" indent="-350744" lvl="1">
              <a:lnSpc>
                <a:spcPts val="4548"/>
              </a:lnSpc>
              <a:buFont typeface="Arial"/>
              <a:buChar char="•"/>
            </a:pPr>
            <a:r>
              <a:rPr lang="en-US" sz="32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Quatre ESP32 - Salle : Scans BLE toutes les 15 minutes pour suivi</a:t>
            </a:r>
          </a:p>
          <a:p>
            <a:pPr algn="l">
              <a:lnSpc>
                <a:spcPts val="4548"/>
              </a:lnSpc>
            </a:pPr>
            <a:r>
              <a:rPr lang="en-US" sz="32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🔹 Badges BLE (smartphones, montres connectées)</a:t>
            </a:r>
          </a:p>
          <a:p>
            <a:pPr algn="l">
              <a:lnSpc>
                <a:spcPts val="4548"/>
              </a:lnSpc>
            </a:pPr>
            <a:r>
              <a:rPr lang="en-US" sz="32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🔹 Point d’accès Wi-Fi (Raspberry Pi)</a:t>
            </a:r>
          </a:p>
          <a:p>
            <a:pPr algn="l">
              <a:lnSpc>
                <a:spcPts val="454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939019" y="2173837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11071703" y="0"/>
                </a:moveTo>
                <a:lnTo>
                  <a:pt x="0" y="0"/>
                </a:lnTo>
                <a:lnTo>
                  <a:pt x="0" y="11071703"/>
                </a:lnTo>
                <a:lnTo>
                  <a:pt x="11071703" y="11071703"/>
                </a:lnTo>
                <a:lnTo>
                  <a:pt x="11071703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8055" y="8291726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10620" y="1802389"/>
            <a:ext cx="7735146" cy="6954850"/>
            <a:chOff x="0" y="0"/>
            <a:chExt cx="1198377" cy="10774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98377" cy="1077488"/>
            </a:xfrm>
            <a:custGeom>
              <a:avLst/>
              <a:gdLst/>
              <a:ahLst/>
              <a:cxnLst/>
              <a:rect r="r" b="b" t="t" l="l"/>
              <a:pathLst>
                <a:path h="1077488" w="1198377">
                  <a:moveTo>
                    <a:pt x="41036" y="0"/>
                  </a:moveTo>
                  <a:lnTo>
                    <a:pt x="1157341" y="0"/>
                  </a:lnTo>
                  <a:cubicBezTo>
                    <a:pt x="1180004" y="0"/>
                    <a:pt x="1198377" y="18372"/>
                    <a:pt x="1198377" y="41036"/>
                  </a:cubicBezTo>
                  <a:lnTo>
                    <a:pt x="1198377" y="1036452"/>
                  </a:lnTo>
                  <a:cubicBezTo>
                    <a:pt x="1198377" y="1047336"/>
                    <a:pt x="1194053" y="1057773"/>
                    <a:pt x="1186357" y="1065469"/>
                  </a:cubicBezTo>
                  <a:cubicBezTo>
                    <a:pt x="1178662" y="1073165"/>
                    <a:pt x="1168224" y="1077488"/>
                    <a:pt x="1157341" y="1077488"/>
                  </a:cubicBezTo>
                  <a:lnTo>
                    <a:pt x="41036" y="1077488"/>
                  </a:lnTo>
                  <a:cubicBezTo>
                    <a:pt x="30153" y="1077488"/>
                    <a:pt x="19715" y="1073165"/>
                    <a:pt x="12019" y="1065469"/>
                  </a:cubicBezTo>
                  <a:cubicBezTo>
                    <a:pt x="4323" y="1057773"/>
                    <a:pt x="0" y="1047336"/>
                    <a:pt x="0" y="1036452"/>
                  </a:cubicBezTo>
                  <a:lnTo>
                    <a:pt x="0" y="41036"/>
                  </a:lnTo>
                  <a:cubicBezTo>
                    <a:pt x="0" y="30153"/>
                    <a:pt x="4323" y="19715"/>
                    <a:pt x="12019" y="12019"/>
                  </a:cubicBezTo>
                  <a:cubicBezTo>
                    <a:pt x="19715" y="4323"/>
                    <a:pt x="30153" y="0"/>
                    <a:pt x="41036" y="0"/>
                  </a:cubicBezTo>
                  <a:close/>
                </a:path>
              </a:pathLst>
            </a:custGeom>
            <a:blipFill>
              <a:blip r:embed="rId6"/>
              <a:stretch>
                <a:fillRect l="-48740" t="0" r="-2296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3853157" y="8082827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52531" y="1624618"/>
            <a:ext cx="11270641" cy="112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7"/>
              </a:lnSpc>
            </a:pPr>
            <a:r>
              <a:rPr lang="en-US" sz="8537">
                <a:solidFill>
                  <a:srgbClr val="0223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Cahier des Charges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16494" y="4009049"/>
            <a:ext cx="9047606" cy="2889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8"/>
              </a:lnSpc>
            </a:pPr>
            <a:r>
              <a:rPr lang="en-US" sz="32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✔ Identification unique des étudiants via BLE</a:t>
            </a:r>
          </a:p>
          <a:p>
            <a:pPr algn="l">
              <a:lnSpc>
                <a:spcPts val="4548"/>
              </a:lnSpc>
            </a:pPr>
            <a:r>
              <a:rPr lang="en-US" sz="32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✔ Suivi en temps réel de la présence</a:t>
            </a:r>
          </a:p>
          <a:p>
            <a:pPr algn="l">
              <a:lnSpc>
                <a:spcPts val="4548"/>
              </a:lnSpc>
            </a:pPr>
            <a:r>
              <a:rPr lang="en-US" sz="32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✔ Détection des entrées et sorties</a:t>
            </a:r>
          </a:p>
          <a:p>
            <a:pPr algn="l">
              <a:lnSpc>
                <a:spcPts val="4548"/>
              </a:lnSpc>
            </a:pPr>
            <a:r>
              <a:rPr lang="en-US" sz="32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✔ Transmission des données via MQTT</a:t>
            </a:r>
          </a:p>
          <a:p>
            <a:pPr algn="l">
              <a:lnSpc>
                <a:spcPts val="4548"/>
              </a:lnSpc>
              <a:spcBef>
                <a:spcPct val="0"/>
              </a:spcBef>
            </a:pPr>
            <a:r>
              <a:rPr lang="en-US" sz="32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✔ Scan périodique toutes les 15 minutes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77B6">
                <a:alpha val="100000"/>
              </a:srgbClr>
            </a:gs>
            <a:gs pos="100000">
              <a:srgbClr val="050B3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739132">
            <a:off x="-1624707" y="-639849"/>
            <a:ext cx="7801629" cy="7801629"/>
          </a:xfrm>
          <a:custGeom>
            <a:avLst/>
            <a:gdLst/>
            <a:ahLst/>
            <a:cxnLst/>
            <a:rect r="r" b="b" t="t" l="l"/>
            <a:pathLst>
              <a:path h="7801629" w="7801629">
                <a:moveTo>
                  <a:pt x="7801630" y="0"/>
                </a:moveTo>
                <a:lnTo>
                  <a:pt x="0" y="0"/>
                </a:lnTo>
                <a:lnTo>
                  <a:pt x="0" y="7801630"/>
                </a:lnTo>
                <a:lnTo>
                  <a:pt x="7801630" y="7801630"/>
                </a:lnTo>
                <a:lnTo>
                  <a:pt x="780163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66591">
            <a:off x="12072558" y="1571678"/>
            <a:ext cx="11421234" cy="8780073"/>
          </a:xfrm>
          <a:custGeom>
            <a:avLst/>
            <a:gdLst/>
            <a:ahLst/>
            <a:cxnLst/>
            <a:rect r="r" b="b" t="t" l="l"/>
            <a:pathLst>
              <a:path h="8780073" w="11421234">
                <a:moveTo>
                  <a:pt x="0" y="0"/>
                </a:moveTo>
                <a:lnTo>
                  <a:pt x="11421234" y="0"/>
                </a:lnTo>
                <a:lnTo>
                  <a:pt x="11421234" y="8780073"/>
                </a:lnTo>
                <a:lnTo>
                  <a:pt x="0" y="8780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31717" y="561815"/>
            <a:ext cx="12852780" cy="218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7"/>
              </a:lnSpc>
            </a:pPr>
            <a:r>
              <a:rPr lang="en-US" sz="853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Difficultés Techniques &amp; Solutions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1656" y="2873130"/>
            <a:ext cx="13957616" cy="6889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8"/>
              </a:lnSpc>
            </a:pPr>
            <a:r>
              <a:rPr lang="en-US" sz="32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🛠</a:t>
            </a:r>
            <a:r>
              <a:rPr lang="en-US" sz="324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1. Gestion des adresses MAC dynamiques sur Android</a:t>
            </a:r>
          </a:p>
          <a:p>
            <a:pPr algn="l">
              <a:lnSpc>
                <a:spcPts val="4548"/>
              </a:lnSpc>
            </a:pPr>
            <a:r>
              <a:rPr lang="en-US" sz="32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❌ Problème : Adresses MAC changeantes depuis Android 10</a:t>
            </a:r>
          </a:p>
          <a:p>
            <a:pPr algn="l">
              <a:lnSpc>
                <a:spcPts val="4548"/>
              </a:lnSpc>
            </a:pPr>
            <a:r>
              <a:rPr lang="en-US" sz="32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✅ Solution : Génération d’un identifiant unique basé sur les caractéristiques du téléphone</a:t>
            </a:r>
          </a:p>
          <a:p>
            <a:pPr algn="l">
              <a:lnSpc>
                <a:spcPts val="4548"/>
              </a:lnSpc>
            </a:pPr>
            <a:r>
              <a:rPr lang="en-US" sz="32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🛠 </a:t>
            </a:r>
            <a:r>
              <a:rPr lang="en-US" sz="324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2. Longueur excessive des messages BLE</a:t>
            </a:r>
          </a:p>
          <a:p>
            <a:pPr algn="l">
              <a:lnSpc>
                <a:spcPts val="4548"/>
              </a:lnSpc>
            </a:pPr>
            <a:r>
              <a:rPr lang="en-US" sz="32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❌ Problème : messages trop longs → dépassement de la longueur maximale de la trame beacon BLE</a:t>
            </a:r>
          </a:p>
          <a:p>
            <a:pPr algn="l">
              <a:lnSpc>
                <a:spcPts val="4548"/>
              </a:lnSpc>
            </a:pPr>
            <a:r>
              <a:rPr lang="en-US" sz="32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✅ Solution : Suppression des caractères inutiles avant l’envoi</a:t>
            </a:r>
          </a:p>
          <a:p>
            <a:pPr algn="l">
              <a:lnSpc>
                <a:spcPts val="4548"/>
              </a:lnSpc>
            </a:pPr>
            <a:r>
              <a:rPr lang="en-US" sz="32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🛠</a:t>
            </a:r>
            <a:r>
              <a:rPr lang="en-US" sz="324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3. Limites mémoire de l’ESP32</a:t>
            </a:r>
          </a:p>
          <a:p>
            <a:pPr algn="l">
              <a:lnSpc>
                <a:spcPts val="4548"/>
              </a:lnSpc>
            </a:pPr>
            <a:r>
              <a:rPr lang="en-US" sz="32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❌ Problème : BLE et Wi-Fi utilisent trop de mémoire</a:t>
            </a:r>
          </a:p>
          <a:p>
            <a:pPr algn="l">
              <a:lnSpc>
                <a:spcPts val="4548"/>
              </a:lnSpc>
            </a:pPr>
            <a:r>
              <a:rPr lang="en-US" sz="32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✅ Solution : Partitionnement mémoire NO OTA 2MB APP / 2MB SPIFFS</a:t>
            </a:r>
          </a:p>
          <a:p>
            <a:pPr algn="l">
              <a:lnSpc>
                <a:spcPts val="45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83372" y="-527382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83949" y="748755"/>
            <a:ext cx="12664503" cy="112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7"/>
              </a:lnSpc>
            </a:pPr>
            <a:r>
              <a:rPr lang="en-US" sz="8537">
                <a:solidFill>
                  <a:srgbClr val="0223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Schéma explicatif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758047" y="-2522163"/>
            <a:ext cx="7875378" cy="8104361"/>
          </a:xfrm>
          <a:custGeom>
            <a:avLst/>
            <a:gdLst/>
            <a:ahLst/>
            <a:cxnLst/>
            <a:rect r="r" b="b" t="t" l="l"/>
            <a:pathLst>
              <a:path h="8104361" w="7875378">
                <a:moveTo>
                  <a:pt x="0" y="0"/>
                </a:moveTo>
                <a:lnTo>
                  <a:pt x="7875378" y="0"/>
                </a:lnTo>
                <a:lnTo>
                  <a:pt x="7875378" y="8104361"/>
                </a:lnTo>
                <a:lnTo>
                  <a:pt x="0" y="8104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61967" y="6850331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0596" y="2953102"/>
            <a:ext cx="17666808" cy="5954629"/>
          </a:xfrm>
          <a:custGeom>
            <a:avLst/>
            <a:gdLst/>
            <a:ahLst/>
            <a:cxnLst/>
            <a:rect r="r" b="b" t="t" l="l"/>
            <a:pathLst>
              <a:path h="5954629" w="17666808">
                <a:moveTo>
                  <a:pt x="0" y="0"/>
                </a:moveTo>
                <a:lnTo>
                  <a:pt x="17666808" y="0"/>
                </a:lnTo>
                <a:lnTo>
                  <a:pt x="17666808" y="5954629"/>
                </a:lnTo>
                <a:lnTo>
                  <a:pt x="0" y="59546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495" t="0" r="-1931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77B6">
                <a:alpha val="100000"/>
              </a:srgbClr>
            </a:gs>
            <a:gs pos="100000">
              <a:srgbClr val="050B3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59367" y="4019125"/>
            <a:ext cx="8969266" cy="323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7"/>
              </a:lnSpc>
            </a:pPr>
            <a:r>
              <a:rPr lang="en-US" sz="8537">
                <a:solidFill>
                  <a:srgbClr val="FB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MERCI POUR VOTRE ATTENTION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566591">
            <a:off x="-4514499" y="-4209292"/>
            <a:ext cx="11421234" cy="8780073"/>
          </a:xfrm>
          <a:custGeom>
            <a:avLst/>
            <a:gdLst/>
            <a:ahLst/>
            <a:cxnLst/>
            <a:rect r="r" b="b" t="t" l="l"/>
            <a:pathLst>
              <a:path h="8780073" w="11421234">
                <a:moveTo>
                  <a:pt x="0" y="0"/>
                </a:moveTo>
                <a:lnTo>
                  <a:pt x="11421234" y="0"/>
                </a:lnTo>
                <a:lnTo>
                  <a:pt x="11421234" y="8780073"/>
                </a:lnTo>
                <a:lnTo>
                  <a:pt x="0" y="878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566591">
            <a:off x="13940682" y="1032386"/>
            <a:ext cx="11421234" cy="8780073"/>
          </a:xfrm>
          <a:custGeom>
            <a:avLst/>
            <a:gdLst/>
            <a:ahLst/>
            <a:cxnLst/>
            <a:rect r="r" b="b" t="t" l="l"/>
            <a:pathLst>
              <a:path h="8780073" w="11421234">
                <a:moveTo>
                  <a:pt x="0" y="0"/>
                </a:moveTo>
                <a:lnTo>
                  <a:pt x="11421233" y="0"/>
                </a:lnTo>
                <a:lnTo>
                  <a:pt x="11421233" y="8780073"/>
                </a:lnTo>
                <a:lnTo>
                  <a:pt x="0" y="878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DAGdqmQen-E</dc:identifier>
  <dcterms:modified xsi:type="dcterms:W3CDTF">2011-08-01T06:04:30Z</dcterms:modified>
  <cp:revision>1</cp:revision>
  <dc:title>White Blue Modern Technology Pitch Deck Presentation</dc:title>
</cp:coreProperties>
</file>